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
  </p:notesMasterIdLst>
  <p:handoutMasterIdLst>
    <p:handoutMasterId r:id="rId4"/>
  </p:handoutMasterIdLst>
  <p:sldIdLst>
    <p:sldId id="258"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schelm, Charlie J" initials="NCJ" lastIdx="5" clrIdx="0">
    <p:extLst>
      <p:ext uri="{19B8F6BF-5375-455C-9EA6-DF929625EA0E}">
        <p15:presenceInfo xmlns:p15="http://schemas.microsoft.com/office/powerpoint/2012/main" userId="Nitschelm, Charlie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9" autoAdjust="0"/>
    <p:restoredTop sz="91197" autoAdjust="0"/>
  </p:normalViewPr>
  <p:slideViewPr>
    <p:cSldViewPr snapToGrid="0">
      <p:cViewPr varScale="1">
        <p:scale>
          <a:sx n="24" d="100"/>
          <a:sy n="24" d="100"/>
        </p:scale>
        <p:origin x="1344" y="72"/>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ADB16E-25C2-6046-A11D-68C385894C20}" type="datetimeFigureOut">
              <a:rPr lang="en-US" smtClean="0"/>
              <a:t>10/28/2019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1ED958-3F06-E144-A96D-59908911B46D}" type="slidenum">
              <a:rPr lang="en-US" smtClean="0"/>
              <a:t>‹#›</a:t>
            </a:fld>
            <a:endParaRPr lang="en-US"/>
          </a:p>
        </p:txBody>
      </p:sp>
    </p:spTree>
    <p:extLst>
      <p:ext uri="{BB962C8B-B14F-4D97-AF65-F5344CB8AC3E}">
        <p14:creationId xmlns:p14="http://schemas.microsoft.com/office/powerpoint/2010/main" val="10344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32DC-02F1-F64F-A350-4A851C35CA03}" type="datetimeFigureOut">
              <a:rPr lang="en-US" smtClean="0"/>
              <a:t>10/28/2019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B992D-959C-3042-8559-B35731047796}" type="slidenum">
              <a:rPr lang="en-US" smtClean="0"/>
              <a:t>‹#›</a:t>
            </a:fld>
            <a:endParaRPr lang="en-US"/>
          </a:p>
        </p:txBody>
      </p:sp>
    </p:spTree>
    <p:extLst>
      <p:ext uri="{BB962C8B-B14F-4D97-AF65-F5344CB8AC3E}">
        <p14:creationId xmlns:p14="http://schemas.microsoft.com/office/powerpoint/2010/main" val="97759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0807681" y="5615669"/>
            <a:ext cx="23111208"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560323" y="2560322"/>
            <a:ext cx="29542622"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560320" y="18450566"/>
            <a:ext cx="2378040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98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560320" y="2560320"/>
            <a:ext cx="3877056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9" name="Text Placeholder 9"/>
          <p:cNvSpPr>
            <a:spLocks noGrp="1"/>
          </p:cNvSpPr>
          <p:nvPr>
            <p:ph type="body" sz="quarter" idx="14"/>
          </p:nvPr>
        </p:nvSpPr>
        <p:spPr>
          <a:xfrm>
            <a:off x="3657609" y="18450562"/>
            <a:ext cx="34950394"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476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877056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19751040"/>
            <a:ext cx="30641050"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8065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161" y="2560320"/>
            <a:ext cx="32926978"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20642" y="16459200"/>
            <a:ext cx="3073184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560322" y="20645136"/>
            <a:ext cx="30635333"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531002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0322" y="16459200"/>
            <a:ext cx="30635333"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24638307"/>
            <a:ext cx="30641050"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0144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110163" y="2560320"/>
            <a:ext cx="32926973"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2" y="18653760"/>
            <a:ext cx="30635333"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3774400"/>
            <a:ext cx="30635328"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173573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6123158"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560322" y="18856963"/>
            <a:ext cx="30635333"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2880330"/>
            <a:ext cx="30635328"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9712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2" y="2560325"/>
            <a:ext cx="3146336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4153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518749" y="2560320"/>
            <a:ext cx="9812131"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0" y="2560320"/>
            <a:ext cx="28080058"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30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560322" y="2560320"/>
            <a:ext cx="3146336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440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60320" y="9509757"/>
            <a:ext cx="30731846"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560322" y="21539201"/>
            <a:ext cx="3073184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250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560322" y="2560322"/>
            <a:ext cx="1895984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2379338" y="2560320"/>
            <a:ext cx="18951542"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124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3657605" y="2560320"/>
            <a:ext cx="17840957"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560317" y="5486402"/>
            <a:ext cx="1893824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304079" y="2720342"/>
            <a:ext cx="1806744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379340" y="5486400"/>
            <a:ext cx="18992184"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345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677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96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009602" y="2560320"/>
            <a:ext cx="1536192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560318" y="2560320"/>
            <a:ext cx="21306024"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009602" y="10607052"/>
            <a:ext cx="1536192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5780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79840" y="6949440"/>
            <a:ext cx="17103638"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3657600" y="4389120"/>
            <a:ext cx="15748675"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1580932" y="13167360"/>
            <a:ext cx="17108270"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10/28/2019</a:t>
            </a:fld>
            <a:endParaRPr lang="en-US"/>
          </a:p>
        </p:txBody>
      </p:sp>
      <p:sp>
        <p:nvSpPr>
          <p:cNvPr id="6" name="Footer Placeholder 5"/>
          <p:cNvSpPr>
            <a:spLocks noGrp="1"/>
          </p:cNvSpPr>
          <p:nvPr>
            <p:ph type="ftr" sz="quarter" idx="11"/>
          </p:nvPr>
        </p:nvSpPr>
        <p:spPr>
          <a:xfrm>
            <a:off x="2560320" y="29626562"/>
            <a:ext cx="27896275" cy="1752600"/>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0783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2019240" y="18694404"/>
            <a:ext cx="11858189"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560322" y="21579840"/>
            <a:ext cx="3146336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60322" y="2560325"/>
            <a:ext cx="3146336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665179" y="29626577"/>
            <a:ext cx="5762222"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846CE7D5-CF57-46EF-B807-FDD0502418D4}" type="datetimeFigureOut">
              <a:rPr lang="en-US" smtClean="0"/>
              <a:t>10/28/2019</a:t>
            </a:fld>
            <a:endParaRPr lang="en-US"/>
          </a:p>
        </p:txBody>
      </p:sp>
      <p:sp>
        <p:nvSpPr>
          <p:cNvPr id="5" name="Footer Placeholder 4"/>
          <p:cNvSpPr>
            <a:spLocks noGrp="1"/>
          </p:cNvSpPr>
          <p:nvPr>
            <p:ph type="ftr" sz="quarter" idx="3"/>
          </p:nvPr>
        </p:nvSpPr>
        <p:spPr>
          <a:xfrm>
            <a:off x="2560320" y="29626562"/>
            <a:ext cx="27896275"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37317247" y="26776697"/>
            <a:ext cx="4113154"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657179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jpeg"/><Relationship Id="rId41"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jpe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jpeg"/><Relationship Id="rId28" Type="http://schemas.openxmlformats.org/officeDocument/2006/relationships/image" Target="../media/image27.jpe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21.jpe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jpeg"/><Relationship Id="rId33" Type="http://schemas.openxmlformats.org/officeDocument/2006/relationships/image" Target="../media/image32.png"/><Relationship Id="rId3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6" y="23364780"/>
            <a:ext cx="1747644"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5" y="330047"/>
            <a:ext cx="3671743" cy="1722545"/>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5" y="417994"/>
            <a:ext cx="4861556"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23530" y="556763"/>
            <a:ext cx="12467099" cy="1842932"/>
          </a:xfrm>
          <a:prstGeom prst="rect">
            <a:avLst/>
          </a:prstGeom>
          <a:noFill/>
        </p:spPr>
        <p:txBody>
          <a:bodyPr wrap="square" rtlCol="0">
            <a:noAutofit/>
          </a:bodyPr>
          <a:lstStyle/>
          <a:p>
            <a:pPr algn="ctr"/>
            <a:r>
              <a:rPr lang="en-US" sz="3200" dirty="0">
                <a:solidFill>
                  <a:schemeClr val="bg1"/>
                </a:solidFill>
                <a:latin typeface="Optima" charset="0"/>
                <a:ea typeface="Optima" charset="0"/>
                <a:cs typeface="Optima" charset="0"/>
              </a:rPr>
              <a:t>Department of Mechanical Engineering</a:t>
            </a:r>
          </a:p>
          <a:p>
            <a:pPr algn="ctr"/>
            <a:r>
              <a:rPr lang="en-US" sz="2800" dirty="0">
                <a:solidFill>
                  <a:schemeClr val="bg1"/>
                </a:solidFill>
                <a:latin typeface="Optima" charset="0"/>
                <a:ea typeface="Optima" charset="0"/>
                <a:cs typeface="Optima" charset="0"/>
              </a:rPr>
              <a:t>Authors: Ryan </a:t>
            </a:r>
            <a:r>
              <a:rPr lang="en-US" sz="2800" dirty="0" err="1">
                <a:solidFill>
                  <a:schemeClr val="bg1"/>
                </a:solidFill>
                <a:latin typeface="Optima" charset="0"/>
                <a:ea typeface="Optima" charset="0"/>
                <a:cs typeface="Optima" charset="0"/>
              </a:rPr>
              <a:t>Blatti</a:t>
            </a:r>
            <a:r>
              <a:rPr lang="en-US" sz="2800" dirty="0">
                <a:solidFill>
                  <a:schemeClr val="bg1"/>
                </a:solidFill>
                <a:latin typeface="Optima" charset="0"/>
                <a:ea typeface="Optima" charset="0"/>
                <a:cs typeface="Optima" charset="0"/>
              </a:rPr>
              <a:t>, Thomas Collins, Chase Eldridge, Andrew </a:t>
            </a:r>
            <a:r>
              <a:rPr lang="en-US" sz="2800" dirty="0" err="1">
                <a:solidFill>
                  <a:schemeClr val="bg1"/>
                </a:solidFill>
                <a:latin typeface="Optima" charset="0"/>
                <a:ea typeface="Optima" charset="0"/>
                <a:cs typeface="Optima" charset="0"/>
              </a:rPr>
              <a:t>Hosman</a:t>
            </a:r>
            <a:endParaRPr lang="en-US" sz="2800" dirty="0">
              <a:solidFill>
                <a:schemeClr val="bg1"/>
              </a:solidFill>
              <a:latin typeface="Optima" charset="0"/>
              <a:ea typeface="Optima" charset="0"/>
              <a:cs typeface="Optima" charset="0"/>
            </a:endParaRPr>
          </a:p>
          <a:p>
            <a:pPr algn="ctr"/>
            <a:r>
              <a:rPr lang="en-US" sz="2800" dirty="0">
                <a:solidFill>
                  <a:schemeClr val="bg1"/>
                </a:solidFill>
                <a:latin typeface="Optima" charset="0"/>
                <a:ea typeface="Optima" charset="0"/>
                <a:cs typeface="Optima" charset="0"/>
              </a:rPr>
              <a:t>Silas Johnson, Tyler Landry, John Langer, Charlie Nitschelm, Collin </a:t>
            </a:r>
            <a:r>
              <a:rPr lang="en-US" sz="2800" dirty="0" err="1">
                <a:solidFill>
                  <a:schemeClr val="bg1"/>
                </a:solidFill>
                <a:latin typeface="Optima" charset="0"/>
                <a:ea typeface="Optima" charset="0"/>
                <a:cs typeface="Optima" charset="0"/>
              </a:rPr>
              <a:t>Stroshine</a:t>
            </a:r>
            <a:r>
              <a:rPr lang="en-US" sz="2800" dirty="0">
                <a:solidFill>
                  <a:schemeClr val="bg1"/>
                </a:solidFill>
                <a:latin typeface="Optima" charset="0"/>
                <a:ea typeface="Optima" charset="0"/>
                <a:cs typeface="Optima" charset="0"/>
              </a:rPr>
              <a:t> </a:t>
            </a:r>
            <a:r>
              <a:rPr lang="en-US" sz="2800" i="1" dirty="0">
                <a:solidFill>
                  <a:schemeClr val="bg1"/>
                </a:solidFill>
                <a:latin typeface="Optima" charset="0"/>
                <a:ea typeface="Optima" charset="0"/>
                <a:cs typeface="Optima" charset="0"/>
              </a:rPr>
              <a:t>Advisor: Dr. Todd Gross</a:t>
            </a:r>
          </a:p>
          <a:p>
            <a:pPr algn="ctr"/>
            <a:endParaRPr lang="en-US" sz="2800" dirty="0">
              <a:solidFill>
                <a:schemeClr val="bg1"/>
              </a:solidFill>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511690"/>
            <a:ext cx="15361470" cy="2604421"/>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Acknowledgments</a:t>
            </a:r>
          </a:p>
          <a:p>
            <a:pPr algn="ctr"/>
            <a:r>
              <a:rPr lang="en-US" sz="2800" dirty="0">
                <a:solidFill>
                  <a:schemeClr val="bg1"/>
                </a:solidFill>
                <a:latin typeface="Optima"/>
                <a:ea typeface="Optima" charset="0"/>
                <a:cs typeface="Optima" charset="0"/>
              </a:rPr>
              <a:t>A huge thanks to all the members of UNH SEDS, Scott Campbell, Dr. Ivo Nedyalkov, Dr. Alireza Ebadi, Sheldon Parent, Andy Globe, Dave Emanuel, Chief Dean, Ronald O’Keefe, TURBOCAM International, Reilly Webb, the UNH Makerspace and our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Who We Are</a:t>
            </a:r>
          </a:p>
          <a:p>
            <a:pPr marL="914400" lvl="1" indent="-457200" fontAlgn="base">
              <a:buFont typeface="Arial" panose="020B0604020202020204" pitchFamily="34" charset="0"/>
              <a:buChar char="•"/>
            </a:pPr>
            <a:r>
              <a:rPr lang="en-US" sz="2800" dirty="0">
                <a:solidFill>
                  <a:schemeClr val="bg1"/>
                </a:solidFill>
              </a:rPr>
              <a:t>A second year engineering organization comprised of students of all classes and CEPS majors</a:t>
            </a:r>
          </a:p>
          <a:p>
            <a:pPr marL="914400" lvl="1" indent="-457200" fontAlgn="base">
              <a:buFont typeface="Arial" panose="020B0604020202020204" pitchFamily="34" charset="0"/>
              <a:buChar char="•"/>
            </a:pPr>
            <a:r>
              <a:rPr lang="en-US" sz="2800" dirty="0">
                <a:solidFill>
                  <a:schemeClr val="bg1"/>
                </a:solidFill>
              </a:rPr>
              <a:t>A primary engineering goal of pursuing the art of high power rocketry with custom-made hybrid engines</a:t>
            </a:r>
            <a:endParaRPr lang="en-US" sz="2800" b="1" dirty="0">
              <a:solidFill>
                <a:schemeClr val="bg1"/>
              </a:solidFill>
            </a:endParaRPr>
          </a:p>
        </p:txBody>
      </p:sp>
      <p:sp>
        <p:nvSpPr>
          <p:cNvPr id="7" name="TextBox 6"/>
          <p:cNvSpPr txBox="1"/>
          <p:nvPr/>
        </p:nvSpPr>
        <p:spPr>
          <a:xfrm>
            <a:off x="14053701" y="3697521"/>
            <a:ext cx="5578793" cy="2369880"/>
          </a:xfrm>
          <a:prstGeom prst="rect">
            <a:avLst/>
          </a:prstGeom>
          <a:noFill/>
        </p:spPr>
        <p:txBody>
          <a:bodyPr wrap="square" rtlCol="0">
            <a:spAutoFit/>
          </a:bodyPr>
          <a:lstStyle/>
          <a:p>
            <a:r>
              <a:rPr lang="en-US" sz="3600" u="sng" dirty="0">
                <a:solidFill>
                  <a:schemeClr val="bg1"/>
                </a:solidFill>
              </a:rPr>
              <a:t>Oxidizer Tank</a:t>
            </a:r>
          </a:p>
          <a:p>
            <a:r>
              <a:rPr lang="en-US" sz="2800" dirty="0">
                <a:solidFill>
                  <a:schemeClr val="bg1"/>
                </a:solidFill>
              </a:rPr>
              <a:t>A highly pressurized vessel that </a:t>
            </a:r>
          </a:p>
          <a:p>
            <a:r>
              <a:rPr lang="en-US" sz="2800" dirty="0">
                <a:solidFill>
                  <a:schemeClr val="bg1"/>
                </a:solidFill>
              </a:rPr>
              <a:t>contains liquid Nitrous Oxide, </a:t>
            </a:r>
          </a:p>
          <a:p>
            <a:r>
              <a:rPr lang="en-US" sz="2800" dirty="0">
                <a:solidFill>
                  <a:schemeClr val="bg1"/>
                </a:solidFill>
              </a:rPr>
              <a:t>acting as our oxidizer within </a:t>
            </a:r>
          </a:p>
          <a:p>
            <a:r>
              <a:rPr lang="en-US" sz="2800" dirty="0">
                <a:solidFill>
                  <a:schemeClr val="bg1"/>
                </a:solidFill>
              </a:rPr>
              <a:t>the combustion chamber</a:t>
            </a:r>
          </a:p>
        </p:txBody>
      </p:sp>
      <p:sp>
        <p:nvSpPr>
          <p:cNvPr id="9" name="TextBox 8"/>
          <p:cNvSpPr txBox="1"/>
          <p:nvPr/>
        </p:nvSpPr>
        <p:spPr>
          <a:xfrm>
            <a:off x="23984873" y="5988294"/>
            <a:ext cx="5408276" cy="3231654"/>
          </a:xfrm>
          <a:prstGeom prst="rect">
            <a:avLst/>
          </a:prstGeom>
          <a:noFill/>
        </p:spPr>
        <p:txBody>
          <a:bodyPr wrap="square" rtlCol="0">
            <a:spAutoFit/>
          </a:bodyPr>
          <a:lstStyle/>
          <a:p>
            <a:r>
              <a:rPr lang="en-US" sz="3600" u="sng" dirty="0">
                <a:solidFill>
                  <a:schemeClr val="bg1"/>
                </a:solidFill>
              </a:rPr>
              <a:t>Flow Regulator</a:t>
            </a:r>
          </a:p>
          <a:p>
            <a:r>
              <a:rPr lang="en-US" sz="2800" dirty="0">
                <a:solidFill>
                  <a:schemeClr val="bg1"/>
                </a:solidFill>
              </a:rPr>
              <a:t>A motorized valve that monitors flow regulation </a:t>
            </a:r>
          </a:p>
          <a:p>
            <a:r>
              <a:rPr lang="en-US" sz="2800" dirty="0">
                <a:solidFill>
                  <a:schemeClr val="bg1"/>
                </a:solidFill>
              </a:rPr>
              <a:t>of the oxidizer into the injection plate controlled </a:t>
            </a:r>
          </a:p>
          <a:p>
            <a:r>
              <a:rPr lang="en-US" sz="2800" dirty="0">
                <a:solidFill>
                  <a:schemeClr val="bg1"/>
                </a:solidFill>
              </a:rPr>
              <a:t>by an electric motor and </a:t>
            </a:r>
          </a:p>
          <a:p>
            <a:r>
              <a:rPr lang="en-US" sz="2800" dirty="0">
                <a:solidFill>
                  <a:schemeClr val="bg1"/>
                </a:solidFill>
              </a:rPr>
              <a:t>an Arduino.</a:t>
            </a:r>
          </a:p>
        </p:txBody>
      </p:sp>
      <p:sp>
        <p:nvSpPr>
          <p:cNvPr id="10" name="TextBox 9"/>
          <p:cNvSpPr txBox="1"/>
          <p:nvPr/>
        </p:nvSpPr>
        <p:spPr>
          <a:xfrm>
            <a:off x="14108228" y="9854217"/>
            <a:ext cx="5252445" cy="3231654"/>
          </a:xfrm>
          <a:prstGeom prst="rect">
            <a:avLst/>
          </a:prstGeom>
          <a:noFill/>
        </p:spPr>
        <p:txBody>
          <a:bodyPr wrap="square" rtlCol="0">
            <a:spAutoFit/>
          </a:bodyPr>
          <a:lstStyle/>
          <a:p>
            <a:r>
              <a:rPr lang="en-US" sz="3600" u="sng" dirty="0">
                <a:solidFill>
                  <a:schemeClr val="bg1"/>
                </a:solidFill>
              </a:rPr>
              <a:t>Injection Plate</a:t>
            </a:r>
          </a:p>
          <a:p>
            <a:r>
              <a:rPr lang="en-US" sz="2800" dirty="0">
                <a:solidFill>
                  <a:schemeClr val="bg1"/>
                </a:solidFill>
              </a:rPr>
              <a:t>Responsible for providing desired oxidizer flow into the combustion chamber with the assistance of the impinging plate</a:t>
            </a:r>
          </a:p>
          <a:p>
            <a:endParaRPr lang="en-US" sz="2800" dirty="0">
              <a:solidFill>
                <a:schemeClr val="bg1"/>
              </a:solidFill>
            </a:endParaRPr>
          </a:p>
        </p:txBody>
      </p:sp>
      <p:sp>
        <p:nvSpPr>
          <p:cNvPr id="12" name="TextBox 11"/>
          <p:cNvSpPr txBox="1"/>
          <p:nvPr/>
        </p:nvSpPr>
        <p:spPr>
          <a:xfrm>
            <a:off x="13848161" y="16324447"/>
            <a:ext cx="5437183" cy="2800767"/>
          </a:xfrm>
          <a:prstGeom prst="rect">
            <a:avLst/>
          </a:prstGeom>
          <a:noFill/>
        </p:spPr>
        <p:txBody>
          <a:bodyPr wrap="square" rtlCol="0">
            <a:spAutoFit/>
          </a:bodyPr>
          <a:lstStyle/>
          <a:p>
            <a:r>
              <a:rPr lang="en-US" sz="3600" u="sng" dirty="0">
                <a:solidFill>
                  <a:schemeClr val="bg1"/>
                </a:solidFill>
              </a:rPr>
              <a:t>Combustion Chamber</a:t>
            </a:r>
          </a:p>
          <a:p>
            <a:r>
              <a:rPr lang="en-US" sz="2800"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6" y="19606424"/>
            <a:ext cx="5342744" cy="3231654"/>
          </a:xfrm>
          <a:prstGeom prst="rect">
            <a:avLst/>
          </a:prstGeom>
          <a:noFill/>
        </p:spPr>
        <p:txBody>
          <a:bodyPr wrap="square" rtlCol="0">
            <a:spAutoFit/>
          </a:bodyPr>
          <a:lstStyle/>
          <a:p>
            <a:r>
              <a:rPr lang="en-US" sz="3600" u="sng" dirty="0">
                <a:solidFill>
                  <a:schemeClr val="bg1"/>
                </a:solidFill>
              </a:rPr>
              <a:t>Nozzle</a:t>
            </a:r>
          </a:p>
          <a:p>
            <a:r>
              <a:rPr lang="en-US" sz="2800" dirty="0">
                <a:solidFill>
                  <a:schemeClr val="bg1"/>
                </a:solidFill>
              </a:rPr>
              <a:t>Graphite was machined into a de Laval curve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9857114" y="2973149"/>
            <a:ext cx="13636520" cy="6863417"/>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latin typeface="Times New Roman" panose="02020603050405020304" pitchFamily="18" charset="0"/>
                <a:cs typeface="Times New Roman" panose="02020603050405020304" pitchFamily="18" charset="0"/>
              </a:rPr>
              <a:t>Fuel Selection and Flow Regulation</a:t>
            </a: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50891" y="13732487"/>
            <a:ext cx="5477140" cy="7302853"/>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88806" y="5564592"/>
            <a:ext cx="4521827" cy="602910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494621" y="10294701"/>
            <a:ext cx="5212772" cy="6950363"/>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378058" y="7186825"/>
            <a:ext cx="6088886" cy="8118514"/>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18543182" y="-277425"/>
            <a:ext cx="5767451" cy="7689933"/>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77962" y="18150575"/>
            <a:ext cx="5759742" cy="7679656"/>
          </a:xfrm>
          <a:prstGeom prst="rect">
            <a:avLst/>
          </a:prstGeom>
        </p:spPr>
      </p:pic>
      <p:sp>
        <p:nvSpPr>
          <p:cNvPr id="44" name="TextBox 43"/>
          <p:cNvSpPr txBox="1"/>
          <p:nvPr/>
        </p:nvSpPr>
        <p:spPr>
          <a:xfrm>
            <a:off x="24028031" y="12835594"/>
            <a:ext cx="5181600" cy="2800767"/>
          </a:xfrm>
          <a:prstGeom prst="rect">
            <a:avLst/>
          </a:prstGeom>
          <a:noFill/>
        </p:spPr>
        <p:txBody>
          <a:bodyPr wrap="square" rtlCol="0">
            <a:spAutoFit/>
          </a:bodyPr>
          <a:lstStyle/>
          <a:p>
            <a:r>
              <a:rPr lang="en-US" sz="3600" u="sng" dirty="0">
                <a:solidFill>
                  <a:schemeClr val="bg1"/>
                </a:solidFill>
              </a:rPr>
              <a:t>Impinging Plate</a:t>
            </a:r>
          </a:p>
          <a:p>
            <a:r>
              <a:rPr lang="en-US" sz="2800" dirty="0">
                <a:solidFill>
                  <a:schemeClr val="bg1"/>
                </a:solidFill>
              </a:rPr>
              <a:t>An interchangeable cylindrical plate responsible for the impingement and atomization of the oxidizer flow streams</a:t>
            </a:r>
          </a:p>
        </p:txBody>
      </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06883" y="5252619"/>
            <a:ext cx="5155286" cy="3866465"/>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43601" y="5253496"/>
            <a:ext cx="5798480" cy="3864710"/>
          </a:xfrm>
          <a:prstGeom prst="rect">
            <a:avLst/>
          </a:prstGeom>
        </p:spPr>
      </p:pic>
      <p:cxnSp>
        <p:nvCxnSpPr>
          <p:cNvPr id="64" name="Straight Connector 63"/>
          <p:cNvCxnSpPr/>
          <p:nvPr/>
        </p:nvCxnSpPr>
        <p:spPr>
          <a:xfrm flipV="1">
            <a:off x="17037214" y="3425800"/>
            <a:ext cx="3380805" cy="81465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4" y="6527800"/>
            <a:ext cx="2253572" cy="125291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3" y="13388840"/>
            <a:ext cx="1812233" cy="4674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0" y="10405474"/>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0" y="10405474"/>
            <a:ext cx="1343745" cy="500715"/>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1" y="20146077"/>
            <a:ext cx="1394582" cy="69687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900" y="16878300"/>
            <a:ext cx="1386805" cy="770174"/>
          </a:xfrm>
          <a:prstGeom prst="line">
            <a:avLst/>
          </a:prstGeom>
        </p:spPr>
        <p:style>
          <a:lnRef idx="3">
            <a:schemeClr val="dk1"/>
          </a:lnRef>
          <a:fillRef idx="0">
            <a:schemeClr val="dk1"/>
          </a:fillRef>
          <a:effectRef idx="2">
            <a:schemeClr val="dk1"/>
          </a:effectRef>
          <a:fontRef idx="minor">
            <a:schemeClr val="tx1"/>
          </a:fontRef>
        </p:style>
      </p:cxnSp>
      <p:grpSp>
        <p:nvGrpSpPr>
          <p:cNvPr id="33" name="Group 32"/>
          <p:cNvGrpSpPr/>
          <p:nvPr/>
        </p:nvGrpSpPr>
        <p:grpSpPr>
          <a:xfrm>
            <a:off x="29857114" y="10128620"/>
            <a:ext cx="13675385" cy="6672983"/>
            <a:chOff x="29876777" y="10784943"/>
            <a:chExt cx="13675385" cy="6672983"/>
          </a:xfrm>
        </p:grpSpPr>
        <p:sp>
          <p:nvSpPr>
            <p:cNvPr id="52" name="TextBox 32">
              <a:extLst>
                <a:ext uri="{FF2B5EF4-FFF2-40B4-BE49-F238E27FC236}">
                  <a16:creationId xmlns:a16="http://schemas.microsoft.com/office/drawing/2014/main" id="{89F8D99C-8D9D-A347-AE40-D7F5E8B18FE0}"/>
                </a:ext>
              </a:extLst>
            </p:cNvPr>
            <p:cNvSpPr txBox="1"/>
            <p:nvPr/>
          </p:nvSpPr>
          <p:spPr>
            <a:xfrm>
              <a:off x="29876777" y="10784943"/>
              <a:ext cx="13675385" cy="6672983"/>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Oxidizer Injection</a:t>
              </a: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endParaRPr lang="en-US" sz="4800" b="1" u="sng" dirty="0">
                <a:latin typeface="Optima" charset="0"/>
                <a:ea typeface="Optima" charset="0"/>
                <a:cs typeface="Optima" charset="0"/>
              </a:endParaRPr>
            </a:p>
            <a:p>
              <a:endParaRPr lang="en-US" sz="4800" b="1" dirty="0">
                <a:latin typeface="Optima" charset="0"/>
                <a:ea typeface="Optima" charset="0"/>
                <a:cs typeface="Optima" charset="0"/>
              </a:endParaRPr>
            </a:p>
          </p:txBody>
        </p:sp>
        <p:pic>
          <p:nvPicPr>
            <p:cNvPr id="36" name="Picture 35" descr="C:\Users\Collin\Downloads\20190208_011322000_iOS.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437163" y="13695993"/>
              <a:ext cx="4923751" cy="3564828"/>
            </a:xfrm>
            <a:prstGeom prst="rect">
              <a:avLst/>
            </a:prstGeom>
            <a:noFill/>
            <a:ln>
              <a:noFill/>
            </a:ln>
          </p:spPr>
        </p:pic>
        <p:pic>
          <p:nvPicPr>
            <p:cNvPr id="106" name="Picture 105"/>
            <p:cNvPicPr/>
            <p:nvPr/>
          </p:nvPicPr>
          <p:blipFill>
            <a:blip r:embed="rId16"/>
            <a:stretch>
              <a:fillRect/>
            </a:stretch>
          </p:blipFill>
          <p:spPr>
            <a:xfrm>
              <a:off x="34028164" y="13659528"/>
              <a:ext cx="4316576" cy="3591768"/>
            </a:xfrm>
            <a:prstGeom prst="rect">
              <a:avLst/>
            </a:prstGeom>
          </p:spPr>
        </p:pic>
      </p:grpSp>
      <p:grpSp>
        <p:nvGrpSpPr>
          <p:cNvPr id="40" name="Group 39"/>
          <p:cNvGrpSpPr/>
          <p:nvPr/>
        </p:nvGrpSpPr>
        <p:grpSpPr>
          <a:xfrm>
            <a:off x="872438" y="18384623"/>
            <a:ext cx="12181527" cy="13731488"/>
            <a:chOff x="29935306" y="17771166"/>
            <a:chExt cx="13675385" cy="4483252"/>
          </a:xfrm>
        </p:grpSpPr>
        <p:sp>
          <p:nvSpPr>
            <p:cNvPr id="68" name="TextBox 32">
              <a:extLst>
                <a:ext uri="{FF2B5EF4-FFF2-40B4-BE49-F238E27FC236}">
                  <a16:creationId xmlns:a16="http://schemas.microsoft.com/office/drawing/2014/main" id="{89F8D99C-8D9D-A347-AE40-D7F5E8B18FE0}"/>
                </a:ext>
              </a:extLst>
            </p:cNvPr>
            <p:cNvSpPr txBox="1"/>
            <p:nvPr/>
          </p:nvSpPr>
          <p:spPr>
            <a:xfrm>
              <a:off x="29935306" y="17771166"/>
              <a:ext cx="13675385" cy="4483252"/>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Hot Fire Test</a:t>
              </a:r>
            </a:p>
            <a:p>
              <a:pPr marL="457200" indent="-457200">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p:txBody>
        </p:sp>
        <p:sp>
          <p:nvSpPr>
            <p:cNvPr id="69" name="TextBox 68"/>
            <p:cNvSpPr txBox="1"/>
            <p:nvPr/>
          </p:nvSpPr>
          <p:spPr>
            <a:xfrm>
              <a:off x="30145335" y="18101951"/>
              <a:ext cx="7313760" cy="2984472"/>
            </a:xfrm>
            <a:prstGeom prst="rect">
              <a:avLst/>
            </a:prstGeom>
            <a:noFill/>
            <a:ln>
              <a:noFill/>
            </a:ln>
          </p:spPr>
          <p:txBody>
            <a:bodyPr wrap="square" rtlCol="0">
              <a:spAutoFit/>
            </a:bodyPr>
            <a:lstStyle/>
            <a:p>
              <a:pPr marL="457200" indent="-457200">
                <a:buFont typeface="Arial" panose="020B0604020202020204" pitchFamily="34" charset="0"/>
                <a:buChar char="•"/>
              </a:pPr>
              <a:r>
                <a:rPr lang="en-US" sz="2800" dirty="0">
                  <a:solidFill>
                    <a:schemeClr val="bg1"/>
                  </a:solidFill>
                </a:rPr>
                <a:t>Worked with the UNH police and fire departments to locate a safe testing range and procedures.  </a:t>
              </a:r>
            </a:p>
            <a:p>
              <a:pPr marL="457200" indent="-457200">
                <a:buFont typeface="Arial" panose="020B0604020202020204" pitchFamily="34" charset="0"/>
                <a:buChar char="•"/>
              </a:pPr>
              <a:r>
                <a:rPr lang="en-US" sz="2800" dirty="0">
                  <a:solidFill>
                    <a:schemeClr val="bg1"/>
                  </a:solidFill>
                </a:rPr>
                <a:t>Test engine to determine thrust, mass flow rate, combustion temperature and overall functionality.</a:t>
              </a:r>
            </a:p>
            <a:p>
              <a:pPr marL="457200" indent="-457200">
                <a:buFont typeface="Arial" panose="020B0604020202020204" pitchFamily="34" charset="0"/>
                <a:buChar char="•"/>
              </a:pPr>
              <a:r>
                <a:rPr lang="en-US" sz="2800" dirty="0">
                  <a:solidFill>
                    <a:schemeClr val="bg1"/>
                  </a:solidFill>
                </a:rPr>
                <a:t>Load cells and thermocouples were used to record data required for future optimization.</a:t>
              </a:r>
            </a:p>
            <a:p>
              <a:pPr marL="457200" indent="-457200">
                <a:buFont typeface="Arial" panose="020B0604020202020204" pitchFamily="34" charset="0"/>
                <a:buChar char="•"/>
              </a:pPr>
              <a:r>
                <a:rPr lang="en-US" sz="2800" dirty="0">
                  <a:solidFill>
                    <a:schemeClr val="bg1"/>
                  </a:solidFill>
                </a:rPr>
                <a:t>Designed and manufactured a static test fire rig to secure the engine and withstand a force up to 500 </a:t>
              </a:r>
              <a:r>
                <a:rPr lang="en-US" sz="2800" dirty="0" err="1">
                  <a:solidFill>
                    <a:schemeClr val="bg1"/>
                  </a:solidFill>
                </a:rPr>
                <a:t>lbs</a:t>
              </a:r>
              <a:r>
                <a:rPr lang="en-US" sz="2800" dirty="0">
                  <a:solidFill>
                    <a:schemeClr val="bg1"/>
                  </a:solidFill>
                </a:rPr>
                <a:t> of thrust. </a:t>
              </a:r>
            </a:p>
            <a:p>
              <a:pPr marL="457200" indent="-457200">
                <a:buFont typeface="Arial" panose="020B0604020202020204" pitchFamily="34" charset="0"/>
                <a:buChar char="•"/>
              </a:pPr>
              <a:r>
                <a:rPr lang="en-US" sz="2800" dirty="0">
                  <a:solidFill>
                    <a:schemeClr val="bg1"/>
                  </a:solidFill>
                </a:rPr>
                <a:t>Three hot fire tests were attempted, but due to weather, failed ignition and flow regulation a successful test has yet to be completed.</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endParaRPr lang="en-US" sz="2800" dirty="0">
                <a:solidFill>
                  <a:schemeClr val="bg1"/>
                </a:solidFill>
              </a:endParaRPr>
            </a:p>
          </p:txBody>
        </p:sp>
      </p:grpSp>
      <p:sp>
        <p:nvSpPr>
          <p:cNvPr id="22" name="TextBox 21"/>
          <p:cNvSpPr txBox="1"/>
          <p:nvPr/>
        </p:nvSpPr>
        <p:spPr>
          <a:xfrm>
            <a:off x="1690172" y="9187488"/>
            <a:ext cx="4645978" cy="461665"/>
          </a:xfrm>
          <a:prstGeom prst="rect">
            <a:avLst/>
          </a:prstGeom>
          <a:noFill/>
        </p:spPr>
        <p:txBody>
          <a:bodyPr wrap="square" rtlCol="0">
            <a:spAutoFit/>
          </a:bodyPr>
          <a:lstStyle/>
          <a:p>
            <a:r>
              <a:rPr lang="en-US" sz="2400" i="1" dirty="0">
                <a:solidFill>
                  <a:schemeClr val="bg1"/>
                </a:solidFill>
              </a:rPr>
              <a:t>SpaceVision, November 2018</a:t>
            </a:r>
          </a:p>
        </p:txBody>
      </p:sp>
      <p:sp>
        <p:nvSpPr>
          <p:cNvPr id="66" name="TextBox 65"/>
          <p:cNvSpPr txBox="1"/>
          <p:nvPr/>
        </p:nvSpPr>
        <p:spPr>
          <a:xfrm>
            <a:off x="6452714" y="9187805"/>
            <a:ext cx="6601251" cy="461665"/>
          </a:xfrm>
          <a:prstGeom prst="rect">
            <a:avLst/>
          </a:prstGeom>
          <a:noFill/>
        </p:spPr>
        <p:txBody>
          <a:bodyPr wrap="square" rtlCol="0">
            <a:spAutoFit/>
          </a:bodyPr>
          <a:lstStyle/>
          <a:p>
            <a:r>
              <a:rPr lang="en-US" sz="2400" i="1" dirty="0">
                <a:solidFill>
                  <a:schemeClr val="bg1"/>
                </a:solidFill>
              </a:rPr>
              <a:t>SEDS Rocketry Competition, October 2018</a:t>
            </a:r>
          </a:p>
        </p:txBody>
      </p:sp>
      <p:sp>
        <p:nvSpPr>
          <p:cNvPr id="25" name="Right Arrow 24"/>
          <p:cNvSpPr/>
          <p:nvPr/>
        </p:nvSpPr>
        <p:spPr>
          <a:xfrm>
            <a:off x="3772777" y="13871922"/>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93" name="TextBox 32">
            <a:extLst>
              <a:ext uri="{FF2B5EF4-FFF2-40B4-BE49-F238E27FC236}">
                <a16:creationId xmlns:a16="http://schemas.microsoft.com/office/drawing/2014/main" id="{89F8D99C-8D9D-A347-AE40-D7F5E8B18FE0}"/>
              </a:ext>
            </a:extLst>
          </p:cNvPr>
          <p:cNvSpPr txBox="1"/>
          <p:nvPr/>
        </p:nvSpPr>
        <p:spPr>
          <a:xfrm>
            <a:off x="29857115" y="17074461"/>
            <a:ext cx="13695048" cy="6694153"/>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Combustion and Ignition</a:t>
            </a: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5009127"/>
            <a:ext cx="15361470" cy="4325112"/>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Current Work</a:t>
            </a:r>
          </a:p>
          <a:p>
            <a:pPr algn="ct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p:txBody>
      </p:sp>
      <p:sp>
        <p:nvSpPr>
          <p:cNvPr id="102" name="TextBox 101">
            <a:extLst>
              <a:ext uri="{FF2B5EF4-FFF2-40B4-BE49-F238E27FC236}">
                <a16:creationId xmlns:a16="http://schemas.microsoft.com/office/drawing/2014/main" id="{5BB03A6E-0C82-1343-939A-4C3F1380C6D6}"/>
              </a:ext>
            </a:extLst>
          </p:cNvPr>
          <p:cNvSpPr txBox="1"/>
          <p:nvPr/>
        </p:nvSpPr>
        <p:spPr>
          <a:xfrm>
            <a:off x="29857114" y="24017793"/>
            <a:ext cx="13636520" cy="8098318"/>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Thrust Vectoring</a:t>
            </a:r>
          </a:p>
          <a:p>
            <a:pPr algn="ct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p:txBody>
      </p:sp>
      <p:grpSp>
        <p:nvGrpSpPr>
          <p:cNvPr id="118" name="Group 117"/>
          <p:cNvGrpSpPr/>
          <p:nvPr/>
        </p:nvGrpSpPr>
        <p:grpSpPr>
          <a:xfrm>
            <a:off x="32482187" y="24595686"/>
            <a:ext cx="8137719" cy="7173424"/>
            <a:chOff x="32083363" y="24727250"/>
            <a:chExt cx="9320924" cy="7064717"/>
          </a:xfrm>
        </p:grpSpPr>
        <p:pic>
          <p:nvPicPr>
            <p:cNvPr id="99" name="Picture 98"/>
            <p:cNvPicPr>
              <a:picLocks noChangeAspect="1"/>
            </p:cNvPicPr>
            <p:nvPr/>
          </p:nvPicPr>
          <p:blipFill rotWithShape="1">
            <a:blip r:embed="rId17" cstate="print">
              <a:extLst>
                <a:ext uri="{28A0092B-C50C-407E-A947-70E740481C1C}">
                  <a14:useLocalDpi xmlns:a14="http://schemas.microsoft.com/office/drawing/2010/main" val="0"/>
                </a:ext>
              </a:extLst>
            </a:blip>
            <a:srcRect l="26509" r="25016"/>
            <a:stretch/>
          </p:blipFill>
          <p:spPr>
            <a:xfrm>
              <a:off x="32083363" y="24727250"/>
              <a:ext cx="6202017" cy="7064717"/>
            </a:xfrm>
            <a:prstGeom prst="rect">
              <a:avLst/>
            </a:prstGeom>
          </p:spPr>
        </p:pic>
        <p:pic>
          <p:nvPicPr>
            <p:cNvPr id="112" name="Picture 111"/>
            <p:cNvPicPr>
              <a:picLocks noChangeAspect="1"/>
            </p:cNvPicPr>
            <p:nvPr/>
          </p:nvPicPr>
          <p:blipFill rotWithShape="1">
            <a:blip r:embed="rId18" cstate="print">
              <a:extLst>
                <a:ext uri="{28A0092B-C50C-407E-A947-70E740481C1C}">
                  <a14:useLocalDpi xmlns:a14="http://schemas.microsoft.com/office/drawing/2010/main" val="0"/>
                </a:ext>
              </a:extLst>
            </a:blip>
            <a:srcRect l="46206" r="25174"/>
            <a:stretch/>
          </p:blipFill>
          <p:spPr>
            <a:xfrm>
              <a:off x="32691499" y="24999675"/>
              <a:ext cx="3379305" cy="6519868"/>
            </a:xfrm>
            <a:prstGeom prst="rect">
              <a:avLst/>
            </a:prstGeom>
          </p:spPr>
        </p:pic>
        <p:pic>
          <p:nvPicPr>
            <p:cNvPr id="113" name="Picture 112"/>
            <p:cNvPicPr>
              <a:picLocks noChangeAspect="1"/>
            </p:cNvPicPr>
            <p:nvPr/>
          </p:nvPicPr>
          <p:blipFill rotWithShape="1">
            <a:blip r:embed="rId19" cstate="print">
              <a:extLst>
                <a:ext uri="{28A0092B-C50C-407E-A947-70E740481C1C}">
                  <a14:useLocalDpi xmlns:a14="http://schemas.microsoft.com/office/drawing/2010/main" val="0"/>
                </a:ext>
              </a:extLst>
            </a:blip>
            <a:srcRect l="45225" r="20573"/>
            <a:stretch/>
          </p:blipFill>
          <p:spPr>
            <a:xfrm>
              <a:off x="37133170" y="24727250"/>
              <a:ext cx="4271117" cy="6895465"/>
            </a:xfrm>
            <a:prstGeom prst="rect">
              <a:avLst/>
            </a:prstGeom>
          </p:spPr>
        </p:pic>
      </p:grpSp>
      <p:sp>
        <p:nvSpPr>
          <p:cNvPr id="119" name="TextBox 118"/>
          <p:cNvSpPr txBox="1"/>
          <p:nvPr/>
        </p:nvSpPr>
        <p:spPr>
          <a:xfrm>
            <a:off x="30198097" y="29643382"/>
            <a:ext cx="2651758" cy="2308324"/>
          </a:xfrm>
          <a:prstGeom prst="rect">
            <a:avLst/>
          </a:prstGeom>
          <a:noFill/>
        </p:spPr>
        <p:txBody>
          <a:bodyPr wrap="square" rtlCol="0">
            <a:spAutoFit/>
          </a:bodyPr>
          <a:lstStyle/>
          <a:p>
            <a:r>
              <a:rPr lang="en-US" sz="2400" dirty="0">
                <a:solidFill>
                  <a:schemeClr val="bg1"/>
                </a:solidFill>
              </a:rPr>
              <a:t>Two actuators positioned 90 degrees apart enable real-time pitch and roll control </a:t>
            </a:r>
          </a:p>
        </p:txBody>
      </p:sp>
      <p:sp>
        <p:nvSpPr>
          <p:cNvPr id="124" name="TextBox 123"/>
          <p:cNvSpPr txBox="1"/>
          <p:nvPr/>
        </p:nvSpPr>
        <p:spPr>
          <a:xfrm>
            <a:off x="40470161" y="26835726"/>
            <a:ext cx="3023474" cy="2677656"/>
          </a:xfrm>
          <a:prstGeom prst="rect">
            <a:avLst/>
          </a:prstGeom>
          <a:noFill/>
        </p:spPr>
        <p:txBody>
          <a:bodyPr wrap="square" rtlCol="0">
            <a:spAutoFit/>
          </a:bodyPr>
          <a:lstStyle/>
          <a:p>
            <a:r>
              <a:rPr lang="en-US" sz="2400" dirty="0">
                <a:solidFill>
                  <a:schemeClr val="bg1"/>
                </a:solidFill>
              </a:rPr>
              <a:t>A gimbal ring is used to provide a second rotational piece that is placed between the engine and the rocket body</a:t>
            </a:r>
          </a:p>
        </p:txBody>
      </p:sp>
      <p:sp>
        <p:nvSpPr>
          <p:cNvPr id="11" name="TextBox 10"/>
          <p:cNvSpPr txBox="1"/>
          <p:nvPr/>
        </p:nvSpPr>
        <p:spPr>
          <a:xfrm>
            <a:off x="13731895" y="25947838"/>
            <a:ext cx="9922920" cy="3108543"/>
          </a:xfrm>
          <a:prstGeom prst="rect">
            <a:avLst/>
          </a:prstGeom>
          <a:noFill/>
        </p:spPr>
        <p:txBody>
          <a:bodyPr wrap="square" rtlCol="0">
            <a:spAutoFit/>
          </a:bodyPr>
          <a:lstStyle/>
          <a:p>
            <a:pPr marL="914400" lvl="1" indent="-457200">
              <a:buFont typeface="Arial" panose="020B0604020202020204" pitchFamily="34" charset="0"/>
              <a:buChar char="•"/>
            </a:pPr>
            <a:r>
              <a:rPr lang="en-US" sz="2800" dirty="0">
                <a:solidFill>
                  <a:schemeClr val="bg1"/>
                </a:solidFill>
                <a:ea typeface="Optima" charset="0"/>
                <a:cs typeface="Optima" charset="0"/>
              </a:rPr>
              <a:t>Improve flow regulation design by reworking gears</a:t>
            </a:r>
          </a:p>
          <a:p>
            <a:pPr marL="914400" lvl="1" indent="-457200">
              <a:buFont typeface="Arial" panose="020B0604020202020204" pitchFamily="34" charset="0"/>
              <a:buChar char="•"/>
            </a:pPr>
            <a:r>
              <a:rPr lang="en-US" sz="2800" dirty="0">
                <a:solidFill>
                  <a:schemeClr val="bg1"/>
                </a:solidFill>
                <a:ea typeface="Optima" charset="0"/>
                <a:cs typeface="Optima" charset="0"/>
              </a:rPr>
              <a:t>Successfully test hybrid engine and work towards an optimum design using STFR V2</a:t>
            </a:r>
          </a:p>
          <a:p>
            <a:pPr marL="914400" lvl="1" indent="-457200">
              <a:buFont typeface="Arial" panose="020B0604020202020204" pitchFamily="34" charset="0"/>
              <a:buChar char="•"/>
            </a:pPr>
            <a:r>
              <a:rPr lang="en-US" sz="2800" dirty="0">
                <a:solidFill>
                  <a:schemeClr val="bg1"/>
                </a:solidFill>
                <a:ea typeface="Optima" charset="0"/>
                <a:cs typeface="Optima" charset="0"/>
              </a:rPr>
              <a:t>Integrate thrust vectoring system onto the propulsion system</a:t>
            </a:r>
          </a:p>
          <a:p>
            <a:pPr marL="914400" lvl="1" indent="-457200">
              <a:buFont typeface="Arial" panose="020B0604020202020204" pitchFamily="34" charset="0"/>
              <a:buChar char="•"/>
            </a:pPr>
            <a:r>
              <a:rPr lang="en-US" sz="2800" dirty="0">
                <a:solidFill>
                  <a:schemeClr val="bg1"/>
                </a:solidFill>
                <a:ea typeface="Optima" charset="0"/>
                <a:cs typeface="Optima" charset="0"/>
              </a:rPr>
              <a:t>Create accurate launch simulations with real-life data from the hybrid engine and rocket geometry</a:t>
            </a:r>
            <a:endParaRPr lang="en-US" sz="4800" b="1" dirty="0">
              <a:latin typeface="Optima" charset="0"/>
              <a:ea typeface="Optima" charset="0"/>
              <a:cs typeface="Optima" charset="0"/>
            </a:endParaRPr>
          </a:p>
        </p:txBody>
      </p:sp>
      <p:pic>
        <p:nvPicPr>
          <p:cNvPr id="14" name="Picture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048569" y="25377560"/>
            <a:ext cx="4767307" cy="3575480"/>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0241897" y="17383913"/>
            <a:ext cx="3051066" cy="4431327"/>
          </a:xfrm>
          <a:prstGeom prst="rect">
            <a:avLst/>
          </a:prstGeom>
        </p:spPr>
      </p:pic>
      <p:sp>
        <p:nvSpPr>
          <p:cNvPr id="27" name="TextBox 26"/>
          <p:cNvSpPr txBox="1"/>
          <p:nvPr/>
        </p:nvSpPr>
        <p:spPr>
          <a:xfrm>
            <a:off x="32954745" y="18159994"/>
            <a:ext cx="7135884" cy="3108543"/>
          </a:xfrm>
          <a:prstGeom prst="rect">
            <a:avLst/>
          </a:prstGeom>
          <a:noFill/>
        </p:spPr>
        <p:txBody>
          <a:bodyPr wrap="square" rtlCol="0">
            <a:spAutoFit/>
          </a:bodyPr>
          <a:lstStyle/>
          <a:p>
            <a:pPr lvl="1"/>
            <a:r>
              <a:rPr lang="en-US" sz="2800" dirty="0">
                <a:solidFill>
                  <a:schemeClr val="bg1"/>
                </a:solidFill>
                <a:ea typeface="Optima" charset="0"/>
                <a:cs typeface="Optima" charset="0"/>
              </a:rPr>
              <a:t>Incoming nitrous oxide impinges and atomizes saturating the fuel within the combustion chamber producing vast amounts of hot, dense gases.</a:t>
            </a:r>
          </a:p>
          <a:p>
            <a:pPr lvl="1"/>
            <a:r>
              <a:rPr lang="en-US" sz="2800" dirty="0">
                <a:solidFill>
                  <a:schemeClr val="bg1"/>
                </a:solidFill>
                <a:ea typeface="Optima" charset="0"/>
                <a:cs typeface="Optima" charset="0"/>
              </a:rPr>
              <a:t>A river of hot gases flow through the graphite De Laval nozzle, converting its thermal energy into kinetic energy.</a:t>
            </a:r>
          </a:p>
        </p:txBody>
      </p:sp>
      <p:sp>
        <p:nvSpPr>
          <p:cNvPr id="32" name="TextBox 31"/>
          <p:cNvSpPr txBox="1"/>
          <p:nvPr/>
        </p:nvSpPr>
        <p:spPr>
          <a:xfrm>
            <a:off x="36879318" y="7553917"/>
            <a:ext cx="6559751" cy="1815882"/>
          </a:xfrm>
          <a:prstGeom prst="rect">
            <a:avLst/>
          </a:prstGeom>
          <a:noFill/>
        </p:spPr>
        <p:txBody>
          <a:bodyPr wrap="square" rtlCol="0">
            <a:spAutoFit/>
          </a:bodyPr>
          <a:lstStyle/>
          <a:p>
            <a:pPr lvl="1"/>
            <a:r>
              <a:rPr lang="en-US" sz="2800" dirty="0">
                <a:solidFill>
                  <a:schemeClr val="bg1"/>
                </a:solidFill>
              </a:rPr>
              <a:t>The flow regulator controls the amount of flow into the combustion chamber, permitting throttle, cutoff, and reignition</a:t>
            </a:r>
          </a:p>
        </p:txBody>
      </p:sp>
      <p:sp>
        <p:nvSpPr>
          <p:cNvPr id="37" name="TextBox 36"/>
          <p:cNvSpPr txBox="1"/>
          <p:nvPr/>
        </p:nvSpPr>
        <p:spPr>
          <a:xfrm>
            <a:off x="29673667" y="3864182"/>
            <a:ext cx="8404245" cy="2677656"/>
          </a:xfrm>
          <a:prstGeom prst="rect">
            <a:avLst/>
          </a:prstGeom>
          <a:noFill/>
        </p:spPr>
        <p:txBody>
          <a:bodyPr wrap="square" rtlCol="0">
            <a:spAutoFit/>
          </a:bodyPr>
          <a:lstStyle/>
          <a:p>
            <a:pPr marL="1143000" lvl="1" indent="-685800">
              <a:buFont typeface="Arial" panose="020B0604020202020204" pitchFamily="34" charset="0"/>
              <a:buChar char="•"/>
            </a:pPr>
            <a:r>
              <a:rPr lang="en-US" sz="2800" dirty="0">
                <a:solidFill>
                  <a:schemeClr val="bg1"/>
                </a:solidFill>
              </a:rPr>
              <a:t>Hydroxyl-terminated polybutadiene (HTPB) and liquid nitrous oxide were chosen as the reducer and oxidizer, respectively.</a:t>
            </a:r>
          </a:p>
          <a:p>
            <a:pPr marL="1143000" lvl="1" indent="-685800">
              <a:buFont typeface="Arial" panose="020B0604020202020204" pitchFamily="34" charset="0"/>
              <a:buChar char="•"/>
            </a:pPr>
            <a:r>
              <a:rPr lang="en-US" sz="2800" dirty="0">
                <a:solidFill>
                  <a:schemeClr val="bg1"/>
                </a:solidFill>
              </a:rPr>
              <a:t>A mold was 3-D printed to form the HTPB into a circular grain.</a:t>
            </a:r>
          </a:p>
        </p:txBody>
      </p:sp>
      <p:pic>
        <p:nvPicPr>
          <p:cNvPr id="38" name="Picture 3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798254" y="3864182"/>
            <a:ext cx="3999121" cy="3611920"/>
          </a:xfrm>
          <a:prstGeom prst="rect">
            <a:avLst/>
          </a:prstGeom>
        </p:spPr>
      </p:pic>
      <p:sp>
        <p:nvSpPr>
          <p:cNvPr id="46" name="Right Arrow 45"/>
          <p:cNvSpPr/>
          <p:nvPr/>
        </p:nvSpPr>
        <p:spPr>
          <a:xfrm>
            <a:off x="37650058" y="5225142"/>
            <a:ext cx="891820" cy="33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999368" y="6680312"/>
            <a:ext cx="4381470" cy="2887822"/>
          </a:xfrm>
          <a:prstGeom prst="rect">
            <a:avLst/>
          </a:prstGeom>
        </p:spPr>
      </p:pic>
      <p:pic>
        <p:nvPicPr>
          <p:cNvPr id="48" name="Picture 4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0435831" y="14084293"/>
            <a:ext cx="3097058" cy="2505642"/>
          </a:xfrm>
          <a:prstGeom prst="rect">
            <a:avLst/>
          </a:prstGeom>
        </p:spPr>
      </p:pic>
      <p:sp>
        <p:nvSpPr>
          <p:cNvPr id="49" name="TextBox 48"/>
          <p:cNvSpPr txBox="1"/>
          <p:nvPr/>
        </p:nvSpPr>
        <p:spPr>
          <a:xfrm>
            <a:off x="34811803" y="10986315"/>
            <a:ext cx="8364348" cy="1815882"/>
          </a:xfrm>
          <a:prstGeom prst="rect">
            <a:avLst/>
          </a:prstGeom>
          <a:noFill/>
        </p:spPr>
        <p:txBody>
          <a:bodyPr wrap="square" rtlCol="0">
            <a:spAutoFit/>
          </a:bodyPr>
          <a:lstStyle/>
          <a:p>
            <a:r>
              <a:rPr lang="en-US" sz="2800" dirty="0">
                <a:solidFill>
                  <a:schemeClr val="bg1"/>
                </a:solidFill>
                <a:ea typeface="Optima" charset="0"/>
                <a:cs typeface="Optima" charset="0"/>
              </a:rPr>
              <a:t>A cold fire test was designed to study overall oxidizer flow characteristics and allow a desired oxidizer flow rate of 1.5 lb/sec to obtain an engine burn time of 10 seconds</a:t>
            </a:r>
          </a:p>
        </p:txBody>
      </p:sp>
      <p:sp>
        <p:nvSpPr>
          <p:cNvPr id="96" name="TextBox 95"/>
          <p:cNvSpPr txBox="1"/>
          <p:nvPr/>
        </p:nvSpPr>
        <p:spPr>
          <a:xfrm>
            <a:off x="29566223" y="10521751"/>
            <a:ext cx="4538751" cy="3539430"/>
          </a:xfrm>
          <a:prstGeom prst="rect">
            <a:avLst/>
          </a:prstGeom>
          <a:noFill/>
        </p:spPr>
        <p:txBody>
          <a:bodyPr wrap="square" rtlCol="0">
            <a:spAutoFit/>
          </a:bodyPr>
          <a:lstStyle/>
          <a:p>
            <a:pPr lvl="1"/>
            <a:r>
              <a:rPr lang="en-US" sz="2800" dirty="0">
                <a:solidFill>
                  <a:schemeClr val="bg1"/>
                </a:solidFill>
                <a:ea typeface="Optima" charset="0"/>
                <a:cs typeface="Optima" charset="0"/>
              </a:rPr>
              <a:t>Various impinging plates were designed to be tested for ideal atomization of the nitrous oxide for maximum efficiency within the combustion chamber</a:t>
            </a:r>
          </a:p>
        </p:txBody>
      </p:sp>
      <p:pic>
        <p:nvPicPr>
          <p:cNvPr id="107" name="Picture 10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0059150" y="18485043"/>
            <a:ext cx="3277499" cy="2458124"/>
          </a:xfrm>
          <a:prstGeom prst="rect">
            <a:avLst/>
          </a:prstGeom>
        </p:spPr>
      </p:pic>
      <p:sp>
        <p:nvSpPr>
          <p:cNvPr id="50" name="TextBox 49"/>
          <p:cNvSpPr txBox="1"/>
          <p:nvPr/>
        </p:nvSpPr>
        <p:spPr>
          <a:xfrm>
            <a:off x="34757238" y="22025773"/>
            <a:ext cx="8681831" cy="1661993"/>
          </a:xfrm>
          <a:prstGeom prst="rect">
            <a:avLst/>
          </a:prstGeom>
          <a:noFill/>
        </p:spPr>
        <p:txBody>
          <a:bodyPr wrap="square" rtlCol="0">
            <a:spAutoFit/>
          </a:bodyPr>
          <a:lstStyle/>
          <a:p>
            <a:r>
              <a:rPr lang="en-US" sz="2800" dirty="0">
                <a:solidFill>
                  <a:schemeClr val="bg1"/>
                </a:solidFill>
                <a:ea typeface="Optima" charset="0"/>
                <a:cs typeface="Optima" charset="0"/>
              </a:rPr>
              <a:t>An igniter device is utilized to produce hot gases within the combustion chamber in preparation for oxidizer flow through the impinging plate.</a:t>
            </a:r>
          </a:p>
          <a:p>
            <a:endParaRPr lang="en-US" dirty="0"/>
          </a:p>
        </p:txBody>
      </p:sp>
      <p:pic>
        <p:nvPicPr>
          <p:cNvPr id="51" name="Picture 5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5400000">
            <a:off x="28082953" y="19703303"/>
            <a:ext cx="7813340" cy="6419162"/>
          </a:xfrm>
          <a:prstGeom prst="rect">
            <a:avLst/>
          </a:prstGeom>
        </p:spPr>
      </p:pic>
      <p:cxnSp>
        <p:nvCxnSpPr>
          <p:cNvPr id="57" name="Straight Arrow Connector 56"/>
          <p:cNvCxnSpPr>
            <a:cxnSpLocks/>
          </p:cNvCxnSpPr>
          <p:nvPr/>
        </p:nvCxnSpPr>
        <p:spPr>
          <a:xfrm flipH="1" flipV="1">
            <a:off x="39410040" y="27798790"/>
            <a:ext cx="680589" cy="26816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22" name="Straight Arrow Connector 121"/>
          <p:cNvCxnSpPr>
            <a:cxnSpLocks/>
          </p:cNvCxnSpPr>
          <p:nvPr/>
        </p:nvCxnSpPr>
        <p:spPr>
          <a:xfrm flipV="1">
            <a:off x="32968845" y="28428234"/>
            <a:ext cx="1048395" cy="236931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26" name="TextBox 125"/>
          <p:cNvSpPr txBox="1"/>
          <p:nvPr/>
        </p:nvSpPr>
        <p:spPr>
          <a:xfrm>
            <a:off x="30028090" y="24552543"/>
            <a:ext cx="3615018" cy="2308324"/>
          </a:xfrm>
          <a:prstGeom prst="rect">
            <a:avLst/>
          </a:prstGeom>
          <a:noFill/>
        </p:spPr>
        <p:txBody>
          <a:bodyPr wrap="square" rtlCol="0">
            <a:spAutoFit/>
          </a:bodyPr>
          <a:lstStyle/>
          <a:p>
            <a:r>
              <a:rPr lang="en-US" sz="2400" dirty="0">
                <a:solidFill>
                  <a:schemeClr val="bg1"/>
                </a:solidFill>
              </a:rPr>
              <a:t>4 steel pins are used to allow rotation of the hybrid engine while maintaining even distribution of thrust to the entire rocket</a:t>
            </a:r>
          </a:p>
        </p:txBody>
      </p:sp>
      <p:pic>
        <p:nvPicPr>
          <p:cNvPr id="127" name="Picture 12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291984" y="24115615"/>
            <a:ext cx="3023475" cy="2094634"/>
          </a:xfrm>
          <a:prstGeom prst="rect">
            <a:avLst/>
          </a:prstGeom>
        </p:spPr>
      </p:pic>
      <p:cxnSp>
        <p:nvCxnSpPr>
          <p:cNvPr id="130" name="Straight Arrow Connector 129"/>
          <p:cNvCxnSpPr>
            <a:cxnSpLocks/>
          </p:cNvCxnSpPr>
          <p:nvPr/>
        </p:nvCxnSpPr>
        <p:spPr>
          <a:xfrm flipH="1" flipV="1">
            <a:off x="41547414" y="25893596"/>
            <a:ext cx="453128" cy="82593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pic>
        <p:nvPicPr>
          <p:cNvPr id="134" name="Picture 13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256453" y="28205588"/>
            <a:ext cx="5465355" cy="3461922"/>
          </a:xfrm>
          <a:prstGeom prst="rect">
            <a:avLst/>
          </a:prstGeom>
        </p:spPr>
      </p:pic>
      <p:pic>
        <p:nvPicPr>
          <p:cNvPr id="135" name="Picture 13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728878" y="28205588"/>
            <a:ext cx="4568567" cy="3461922"/>
          </a:xfrm>
          <a:prstGeom prst="rect">
            <a:avLst/>
          </a:prstGeom>
        </p:spPr>
      </p:pic>
      <p:pic>
        <p:nvPicPr>
          <p:cNvPr id="136" name="Picture 13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655469" y="19528017"/>
            <a:ext cx="5012045" cy="3759034"/>
          </a:xfrm>
          <a:prstGeom prst="rect">
            <a:avLst/>
          </a:prstGeom>
        </p:spPr>
      </p:pic>
      <p:sp>
        <p:nvSpPr>
          <p:cNvPr id="138" name="Right Arrow 137"/>
          <p:cNvSpPr/>
          <p:nvPr/>
        </p:nvSpPr>
        <p:spPr>
          <a:xfrm>
            <a:off x="8525586" y="13876378"/>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grpSp>
        <p:nvGrpSpPr>
          <p:cNvPr id="41" name="Group 40"/>
          <p:cNvGrpSpPr/>
          <p:nvPr/>
        </p:nvGrpSpPr>
        <p:grpSpPr>
          <a:xfrm>
            <a:off x="872438" y="9974756"/>
            <a:ext cx="12386079" cy="8137050"/>
            <a:chOff x="832357" y="10024840"/>
            <a:chExt cx="12386079" cy="8137050"/>
          </a:xfrm>
        </p:grpSpPr>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The 3 Year Plan</a:t>
              </a:r>
            </a:p>
            <a:p>
              <a:pPr algn="ctr" fontAlgn="base"/>
              <a:endParaRPr lang="en-US" sz="4800" b="1" dirty="0">
                <a:solidFill>
                  <a:schemeClr val="bg1"/>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10344810" y="10246143"/>
              <a:ext cx="2087592" cy="523220"/>
            </a:xfrm>
            <a:prstGeom prst="rect">
              <a:avLst/>
            </a:prstGeom>
            <a:noFill/>
          </p:spPr>
          <p:txBody>
            <a:bodyPr wrap="square" rtlCol="0">
              <a:spAutoFit/>
            </a:bodyPr>
            <a:lstStyle/>
            <a:p>
              <a:r>
                <a:rPr lang="en-US" sz="2800" dirty="0">
                  <a:solidFill>
                    <a:schemeClr val="bg1"/>
                  </a:solidFill>
                </a:rPr>
                <a:t>Year Three</a:t>
              </a:r>
            </a:p>
          </p:txBody>
        </p:sp>
        <p:grpSp>
          <p:nvGrpSpPr>
            <p:cNvPr id="137" name="Group 136"/>
            <p:cNvGrpSpPr/>
            <p:nvPr/>
          </p:nvGrpSpPr>
          <p:grpSpPr>
            <a:xfrm>
              <a:off x="1107456" y="10195134"/>
              <a:ext cx="2634645" cy="7898526"/>
              <a:chOff x="606305" y="10052571"/>
              <a:chExt cx="2634645" cy="7898526"/>
            </a:xfrm>
          </p:grpSpPr>
          <p:grpSp>
            <p:nvGrpSpPr>
              <p:cNvPr id="67" name="Group 66"/>
              <p:cNvGrpSpPr/>
              <p:nvPr/>
            </p:nvGrpSpPr>
            <p:grpSpPr>
              <a:xfrm>
                <a:off x="1009245" y="10591264"/>
                <a:ext cx="2089440" cy="5516367"/>
                <a:chOff x="18724966" y="1039766"/>
                <a:chExt cx="5935021" cy="23674596"/>
              </a:xfrm>
            </p:grpSpPr>
            <p:pic>
              <p:nvPicPr>
                <p:cNvPr id="71" name="Picture 17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8724966" y="1039766"/>
                  <a:ext cx="5935021" cy="23038405"/>
                </a:xfrm>
                <a:prstGeom prst="rect">
                  <a:avLst/>
                </a:prstGeom>
              </p:spPr>
            </p:pic>
            <p:pic>
              <p:nvPicPr>
                <p:cNvPr id="72" name="Picture 19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73" name="Picture 19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75" name="Picture 20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76" name="Picture 21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10800000">
                  <a:off x="20563317" y="16685997"/>
                  <a:ext cx="1747644" cy="2621465"/>
                </a:xfrm>
                <a:prstGeom prst="rect">
                  <a:avLst/>
                </a:prstGeom>
              </p:spPr>
            </p:pic>
            <p:pic>
              <p:nvPicPr>
                <p:cNvPr id="77" name="Picture 21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sp>
            <p:nvSpPr>
              <p:cNvPr id="23" name="TextBox 22"/>
              <p:cNvSpPr txBox="1"/>
              <p:nvPr/>
            </p:nvSpPr>
            <p:spPr>
              <a:xfrm>
                <a:off x="976958" y="10052571"/>
                <a:ext cx="1974227" cy="523220"/>
              </a:xfrm>
              <a:prstGeom prst="rect">
                <a:avLst/>
              </a:prstGeom>
              <a:noFill/>
            </p:spPr>
            <p:txBody>
              <a:bodyPr wrap="square" rtlCol="0">
                <a:spAutoFit/>
              </a:bodyPr>
              <a:lstStyle/>
              <a:p>
                <a:r>
                  <a:rPr lang="en-US" sz="2800" dirty="0">
                    <a:solidFill>
                      <a:schemeClr val="bg1"/>
                    </a:solidFill>
                  </a:rPr>
                  <a:t>Year One</a:t>
                </a:r>
              </a:p>
            </p:txBody>
          </p:sp>
          <p:sp>
            <p:nvSpPr>
              <p:cNvPr id="26" name="TextBox 25"/>
              <p:cNvSpPr txBox="1"/>
              <p:nvPr/>
            </p:nvSpPr>
            <p:spPr>
              <a:xfrm>
                <a:off x="606305" y="16073660"/>
                <a:ext cx="2634645" cy="1877437"/>
              </a:xfrm>
              <a:prstGeom prst="rect">
                <a:avLst/>
              </a:prstGeom>
              <a:noFill/>
            </p:spPr>
            <p:txBody>
              <a:bodyPr wrap="square" rtlCol="0">
                <a:spAutoFit/>
              </a:bodyPr>
              <a:lstStyle/>
              <a:p>
                <a:pPr algn="ctr"/>
                <a:r>
                  <a:rPr lang="en-US" sz="2400" u="sng" dirty="0">
                    <a:solidFill>
                      <a:schemeClr val="bg1"/>
                    </a:solidFill>
                  </a:rPr>
                  <a:t>Rocket Building</a:t>
                </a:r>
              </a:p>
              <a:p>
                <a:pPr algn="ctr"/>
                <a:r>
                  <a:rPr lang="en-US" sz="2400" dirty="0">
                    <a:solidFill>
                      <a:schemeClr val="bg1"/>
                    </a:solidFill>
                  </a:rPr>
                  <a:t>Simulating</a:t>
                </a:r>
              </a:p>
              <a:p>
                <a:pPr algn="ctr"/>
                <a:r>
                  <a:rPr lang="en-US" sz="2400" dirty="0">
                    <a:solidFill>
                      <a:schemeClr val="bg1"/>
                    </a:solidFill>
                  </a:rPr>
                  <a:t>Launching</a:t>
                </a:r>
              </a:p>
              <a:p>
                <a:pPr algn="ctr"/>
                <a:r>
                  <a:rPr lang="en-US" sz="2400" dirty="0">
                    <a:solidFill>
                      <a:schemeClr val="bg1"/>
                    </a:solidFill>
                  </a:rPr>
                  <a:t>Optimizing</a:t>
                </a:r>
              </a:p>
              <a:p>
                <a:pPr algn="ctr"/>
                <a:endParaRPr lang="en-US" sz="2000" dirty="0">
                  <a:solidFill>
                    <a:schemeClr val="bg1"/>
                  </a:solidFill>
                </a:endParaRPr>
              </a:p>
            </p:txBody>
          </p:sp>
        </p:grpSp>
        <p:sp>
          <p:nvSpPr>
            <p:cNvPr id="88" name="TextBox 87"/>
            <p:cNvSpPr txBox="1"/>
            <p:nvPr/>
          </p:nvSpPr>
          <p:spPr>
            <a:xfrm>
              <a:off x="9752140" y="16272960"/>
              <a:ext cx="3466296" cy="1569660"/>
            </a:xfrm>
            <a:prstGeom prst="rect">
              <a:avLst/>
            </a:prstGeom>
            <a:noFill/>
          </p:spPr>
          <p:txBody>
            <a:bodyPr wrap="square" rtlCol="0">
              <a:spAutoFit/>
            </a:bodyPr>
            <a:lstStyle/>
            <a:p>
              <a:pPr algn="ctr"/>
              <a:r>
                <a:rPr lang="en-US" sz="2400" u="sng" dirty="0">
                  <a:solidFill>
                    <a:schemeClr val="bg1"/>
                  </a:solidFill>
                </a:rPr>
                <a:t>Hybrid Rocket</a:t>
              </a:r>
            </a:p>
            <a:p>
              <a:pPr algn="ctr"/>
              <a:r>
                <a:rPr lang="en-US" sz="2400" dirty="0">
                  <a:solidFill>
                    <a:schemeClr val="bg1"/>
                  </a:solidFill>
                </a:rPr>
                <a:t>Engine Optimization</a:t>
              </a:r>
            </a:p>
            <a:p>
              <a:pPr algn="ctr"/>
              <a:r>
                <a:rPr lang="en-US" sz="2400" dirty="0">
                  <a:solidFill>
                    <a:schemeClr val="bg1"/>
                  </a:solidFill>
                </a:rPr>
                <a:t>Rocket Integration</a:t>
              </a:r>
            </a:p>
            <a:p>
              <a:pPr algn="ctr"/>
              <a:r>
                <a:rPr lang="en-US" sz="2400" dirty="0">
                  <a:solidFill>
                    <a:schemeClr val="bg1"/>
                  </a:solidFill>
                </a:rPr>
                <a:t>Competition</a:t>
              </a:r>
            </a:p>
          </p:txBody>
        </p:sp>
        <p:grpSp>
          <p:nvGrpSpPr>
            <p:cNvPr id="20" name="Group 19"/>
            <p:cNvGrpSpPr/>
            <p:nvPr/>
          </p:nvGrpSpPr>
          <p:grpSpPr>
            <a:xfrm>
              <a:off x="4927791" y="10900484"/>
              <a:ext cx="4117548" cy="6960781"/>
              <a:chOff x="4927791" y="10900484"/>
              <a:chExt cx="4117548" cy="6960781"/>
            </a:xfrm>
          </p:grpSpPr>
          <p:sp>
            <p:nvSpPr>
              <p:cNvPr id="81" name="TextBox 80"/>
              <p:cNvSpPr txBox="1"/>
              <p:nvPr/>
            </p:nvSpPr>
            <p:spPr>
              <a:xfrm>
                <a:off x="5995814" y="17338045"/>
                <a:ext cx="1882568" cy="523220"/>
              </a:xfrm>
              <a:prstGeom prst="rect">
                <a:avLst/>
              </a:prstGeom>
              <a:noFill/>
            </p:spPr>
            <p:txBody>
              <a:bodyPr wrap="square" rtlCol="0">
                <a:spAutoFit/>
              </a:bodyPr>
              <a:lstStyle/>
              <a:p>
                <a:r>
                  <a:rPr lang="en-US" sz="2800" dirty="0">
                    <a:solidFill>
                      <a:schemeClr val="bg1"/>
                    </a:solidFill>
                  </a:rPr>
                  <a:t>Year Two</a:t>
                </a:r>
              </a:p>
            </p:txBody>
          </p:sp>
          <p:sp>
            <p:nvSpPr>
              <p:cNvPr id="87" name="TextBox 86"/>
              <p:cNvSpPr txBox="1"/>
              <p:nvPr/>
            </p:nvSpPr>
            <p:spPr>
              <a:xfrm>
                <a:off x="5662284" y="10900484"/>
                <a:ext cx="2628232" cy="1569660"/>
              </a:xfrm>
              <a:prstGeom prst="rect">
                <a:avLst/>
              </a:prstGeom>
              <a:noFill/>
            </p:spPr>
            <p:txBody>
              <a:bodyPr wrap="square" rtlCol="0">
                <a:spAutoFit/>
              </a:bodyPr>
              <a:lstStyle/>
              <a:p>
                <a:pPr algn="ctr"/>
                <a:r>
                  <a:rPr lang="en-US" sz="2400" u="sng" dirty="0">
                    <a:solidFill>
                      <a:schemeClr val="bg1"/>
                    </a:solidFill>
                  </a:rPr>
                  <a:t>Hybrid Engine</a:t>
                </a:r>
              </a:p>
              <a:p>
                <a:pPr algn="ctr"/>
                <a:r>
                  <a:rPr lang="en-US" sz="2400" dirty="0">
                    <a:solidFill>
                      <a:schemeClr val="bg1"/>
                    </a:solidFill>
                  </a:rPr>
                  <a:t>Design</a:t>
                </a:r>
              </a:p>
              <a:p>
                <a:pPr algn="ctr"/>
                <a:r>
                  <a:rPr lang="en-US" sz="2400" dirty="0">
                    <a:solidFill>
                      <a:schemeClr val="bg1"/>
                    </a:solidFill>
                  </a:rPr>
                  <a:t>Manufacture</a:t>
                </a:r>
              </a:p>
              <a:p>
                <a:pPr algn="ctr"/>
                <a:r>
                  <a:rPr lang="en-US" sz="2400" dirty="0">
                    <a:solidFill>
                      <a:schemeClr val="bg1"/>
                    </a:solidFill>
                  </a:rPr>
                  <a:t>Test</a:t>
                </a:r>
              </a:p>
            </p:txBody>
          </p:sp>
          <p:grpSp>
            <p:nvGrpSpPr>
              <p:cNvPr id="116" name="Group 115"/>
              <p:cNvGrpSpPr/>
              <p:nvPr/>
            </p:nvGrpSpPr>
            <p:grpSpPr>
              <a:xfrm>
                <a:off x="4927791" y="12039446"/>
                <a:ext cx="4117548" cy="5490064"/>
                <a:chOff x="4889351" y="12069651"/>
                <a:chExt cx="4117548" cy="5490064"/>
              </a:xfrm>
            </p:grpSpPr>
            <p:pic>
              <p:nvPicPr>
                <p:cNvPr id="114" name="Picture 11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4203093" y="12755909"/>
                  <a:ext cx="5490064" cy="4117548"/>
                </a:xfrm>
                <a:prstGeom prst="rect">
                  <a:avLst/>
                </a:prstGeom>
              </p:spPr>
            </p:pic>
            <p:sp>
              <p:nvSpPr>
                <p:cNvPr id="115" name="TextBox 114"/>
                <p:cNvSpPr txBox="1"/>
                <p:nvPr/>
              </p:nvSpPr>
              <p:spPr>
                <a:xfrm rot="5400000">
                  <a:off x="6185280" y="14473195"/>
                  <a:ext cx="1603801" cy="461665"/>
                </a:xfrm>
                <a:prstGeom prst="rect">
                  <a:avLst/>
                </a:prstGeom>
                <a:noFill/>
              </p:spPr>
              <p:txBody>
                <a:bodyPr wrap="square" rtlCol="0">
                  <a:spAutoFit/>
                </a:bodyPr>
                <a:lstStyle/>
                <a:p>
                  <a:r>
                    <a:rPr lang="en-US" sz="2400" dirty="0">
                      <a:solidFill>
                        <a:schemeClr val="bg1"/>
                      </a:solidFill>
                    </a:rPr>
                    <a:t>Runaway</a:t>
                  </a:r>
                </a:p>
              </p:txBody>
            </p:sp>
          </p:grpSp>
        </p:grpSp>
        <p:pic>
          <p:nvPicPr>
            <p:cNvPr id="139" name="Picture 138"/>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16200000">
              <a:off x="8036358" y="12251962"/>
              <a:ext cx="5561905" cy="2810846"/>
            </a:xfrm>
            <a:prstGeom prst="rect">
              <a:avLst/>
            </a:prstGeom>
          </p:spPr>
        </p:pic>
      </p:grpSp>
      <p:pic>
        <p:nvPicPr>
          <p:cNvPr id="28" name="Picture 27"/>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652706" y="23968246"/>
            <a:ext cx="5109288" cy="3306222"/>
          </a:xfrm>
          <a:prstGeom prst="rect">
            <a:avLst/>
          </a:prstGeom>
        </p:spPr>
      </p:pic>
      <p:pic>
        <p:nvPicPr>
          <p:cNvPr id="29" name="Picture 2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024484" y="27023992"/>
            <a:ext cx="3176991" cy="2433090"/>
          </a:xfrm>
          <a:prstGeom prst="rect">
            <a:avLst/>
          </a:prstGeom>
        </p:spPr>
      </p:pic>
      <p:pic>
        <p:nvPicPr>
          <p:cNvPr id="31" name="Picture 3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9600678" y="29686288"/>
            <a:ext cx="3685956" cy="2037928"/>
          </a:xfrm>
          <a:prstGeom prst="rect">
            <a:avLst/>
          </a:prstGeom>
        </p:spPr>
      </p:pic>
      <p:sp>
        <p:nvSpPr>
          <p:cNvPr id="120" name="Right Arrow 119"/>
          <p:cNvSpPr/>
          <p:nvPr/>
        </p:nvSpPr>
        <p:spPr>
          <a:xfrm flipH="1">
            <a:off x="36077097" y="8167114"/>
            <a:ext cx="891180" cy="3362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76739"/>
      </p:ext>
    </p:extLst>
  </p:cSld>
  <p:clrMapOvr>
    <a:masterClrMapping/>
  </p:clrMapOvr>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8428</TotalTime>
  <Words>686</Words>
  <Application>Microsoft Office PowerPoint</Application>
  <PresentationFormat>Custom</PresentationFormat>
  <Paragraphs>91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Century Gothic</vt:lpstr>
      <vt:lpstr>Optima</vt:lpstr>
      <vt:lpstr>Times New Roman</vt:lpstr>
      <vt:lpstr>Wingdings 3</vt:lpstr>
      <vt:lpstr>Slice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 Stroshine</dc:creator>
  <cp:lastModifiedBy>Charlie Nitschelm</cp:lastModifiedBy>
  <cp:revision>250</cp:revision>
  <dcterms:modified xsi:type="dcterms:W3CDTF">2019-10-28T22:22:16Z</dcterms:modified>
</cp:coreProperties>
</file>